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Nanum Gothic Ultra-Bold" charset="1" panose="020D0904000000000000"/>
      <p:regular r:id="rId15"/>
    </p:embeddedFont>
    <p:embeddedFont>
      <p:font typeface="Raleway" charset="1" panose="00000000000000000000"/>
      <p:regular r:id="rId16"/>
    </p:embeddedFont>
    <p:embeddedFont>
      <p:font typeface="Nanum Myeongjo" charset="1" panose="02020603020101020101"/>
      <p:regular r:id="rId17"/>
    </p:embeddedFont>
    <p:embeddedFont>
      <p:font typeface="Raleway Bold" charset="1" panose="0000000000000000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6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66750" y="4064671"/>
            <a:ext cx="9763125" cy="4002881"/>
            <a:chOff x="0" y="0"/>
            <a:chExt cx="13017500" cy="5337175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114300"/>
              <a:ext cx="13017500" cy="40260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1615"/>
                </a:lnSpc>
              </a:pPr>
              <a:r>
                <a:rPr lang="en-US" b="true" sz="10805">
                  <a:solidFill>
                    <a:srgbClr val="8D32AC"/>
                  </a:solidFill>
                  <a:latin typeface="Nanum Gothic Ultra-Bold"/>
                  <a:ea typeface="Nanum Gothic Ultra-Bold"/>
                  <a:cs typeface="Nanum Gothic Ultra-Bold"/>
                  <a:sym typeface="Nanum Gothic Ultra-Bold"/>
                </a:rPr>
                <a:t>Anahata: The Heart Chakra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4736085"/>
              <a:ext cx="13017500" cy="6010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350"/>
                </a:lnSpc>
                <a:spcBef>
                  <a:spcPct val="0"/>
                </a:spcBef>
              </a:pPr>
              <a:r>
                <a:rPr lang="en-US" sz="3117" strike="noStrike" u="none">
                  <a:solidFill>
                    <a:srgbClr val="15803D"/>
                  </a:solidFill>
                  <a:latin typeface="Raleway"/>
                  <a:ea typeface="Raleway"/>
                  <a:cs typeface="Raleway"/>
                  <a:sym typeface="Raleway"/>
                </a:rPr>
                <a:t>Yoga Techniques &amp; Fitness  /  Chakras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2172950" y="0"/>
            <a:ext cx="6115050" cy="10287000"/>
            <a:chOff x="0" y="0"/>
            <a:chExt cx="947381" cy="159372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47381" cy="1593725"/>
            </a:xfrm>
            <a:custGeom>
              <a:avLst/>
              <a:gdLst/>
              <a:ahLst/>
              <a:cxnLst/>
              <a:rect r="r" b="b" t="t" l="l"/>
              <a:pathLst>
                <a:path h="1593725" w="947381">
                  <a:moveTo>
                    <a:pt x="0" y="0"/>
                  </a:moveTo>
                  <a:lnTo>
                    <a:pt x="947381" y="0"/>
                  </a:lnTo>
                  <a:lnTo>
                    <a:pt x="947381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52536" t="0" r="-52536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8774635" y="7396104"/>
            <a:ext cx="6274865" cy="4114800"/>
          </a:xfrm>
          <a:custGeom>
            <a:avLst/>
            <a:gdLst/>
            <a:ahLst/>
            <a:cxnLst/>
            <a:rect r="r" b="b" t="t" l="l"/>
            <a:pathLst>
              <a:path h="4114800" w="6274865">
                <a:moveTo>
                  <a:pt x="0" y="0"/>
                </a:moveTo>
                <a:lnTo>
                  <a:pt x="6274865" y="0"/>
                </a:lnTo>
                <a:lnTo>
                  <a:pt x="627486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66750" y="1562100"/>
            <a:ext cx="9763125" cy="4788182"/>
            <a:chOff x="0" y="0"/>
            <a:chExt cx="13017500" cy="6384243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-19050"/>
              <a:ext cx="13017500" cy="29482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746"/>
                </a:lnSpc>
              </a:pPr>
              <a:r>
                <a:rPr lang="en-US" b="true" sz="7203">
                  <a:solidFill>
                    <a:srgbClr val="8D32AC"/>
                  </a:solidFill>
                  <a:latin typeface="Nanum Gothic Ultra-Bold"/>
                  <a:ea typeface="Nanum Gothic Ultra-Bold"/>
                  <a:cs typeface="Nanum Gothic Ultra-Bold"/>
                  <a:sym typeface="Nanum Gothic Ultra-Bold"/>
                </a:rPr>
                <a:t>Name &amp; Meaning of Anahata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3681615"/>
              <a:ext cx="13017500" cy="47746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84"/>
                </a:lnSpc>
                <a:spcBef>
                  <a:spcPct val="0"/>
                </a:spcBef>
              </a:pPr>
              <a:r>
                <a:rPr lang="en-US" sz="2354">
                  <a:solidFill>
                    <a:srgbClr val="15803D"/>
                  </a:solidFill>
                  <a:latin typeface="Nanum Myeongjo"/>
                  <a:ea typeface="Nanum Myeongjo"/>
                  <a:cs typeface="Nanum Myeongjo"/>
                  <a:sym typeface="Nanum Myeongjo"/>
                </a:rPr>
                <a:t>The Unstruck Sound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4889506"/>
              <a:ext cx="13017500" cy="14947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198"/>
                </a:lnSpc>
                <a:spcBef>
                  <a:spcPct val="0"/>
                </a:spcBef>
              </a:pPr>
              <a:r>
                <a:rPr lang="en-US" sz="2045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The fourth of the seven chakras, located at the heart center. Sanskrit anahata = unstruck (the unstruck sound). The energetic seat of love, compassion, connection, and emotional balance. Location: heart center, mid-chest; Kosha association: vijnanamaya kosha — the wisdom sheath.</a:t>
              </a: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150568" y="7200900"/>
            <a:ext cx="6274865" cy="4114800"/>
          </a:xfrm>
          <a:custGeom>
            <a:avLst/>
            <a:gdLst/>
            <a:ahLst/>
            <a:cxnLst/>
            <a:rect r="r" b="b" t="t" l="l"/>
            <a:pathLst>
              <a:path h="4114800" w="6274865">
                <a:moveTo>
                  <a:pt x="0" y="0"/>
                </a:moveTo>
                <a:lnTo>
                  <a:pt x="6274864" y="0"/>
                </a:lnTo>
                <a:lnTo>
                  <a:pt x="627486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172950" y="0"/>
            <a:ext cx="6115050" cy="10287000"/>
            <a:chOff x="0" y="0"/>
            <a:chExt cx="947381" cy="15937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47381" cy="1593725"/>
            </a:xfrm>
            <a:custGeom>
              <a:avLst/>
              <a:gdLst/>
              <a:ahLst/>
              <a:cxnLst/>
              <a:rect r="r" b="b" t="t" l="l"/>
              <a:pathLst>
                <a:path h="1593725" w="947381">
                  <a:moveTo>
                    <a:pt x="0" y="0"/>
                  </a:moveTo>
                  <a:lnTo>
                    <a:pt x="947381" y="0"/>
                  </a:lnTo>
                  <a:lnTo>
                    <a:pt x="947381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34112" t="0" r="-34112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666750" y="1562100"/>
            <a:ext cx="9763125" cy="4096557"/>
            <a:chOff x="0" y="0"/>
            <a:chExt cx="13017500" cy="5462076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3485078"/>
              <a:ext cx="13017500" cy="4821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84"/>
                </a:lnSpc>
                <a:spcBef>
                  <a:spcPct val="0"/>
                </a:spcBef>
              </a:pPr>
              <a:r>
                <a:rPr lang="en-US" sz="2354">
                  <a:solidFill>
                    <a:srgbClr val="15803D"/>
                  </a:solidFill>
                  <a:latin typeface="Nanum Myeongjo"/>
                  <a:ea typeface="Nanum Myeongjo"/>
                  <a:cs typeface="Nanum Myeongjo"/>
                  <a:sym typeface="Nanum Myeongjo"/>
                </a:rPr>
                <a:t>Physical and Subtle Connections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4702583"/>
              <a:ext cx="13017500" cy="7594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198"/>
                </a:lnSpc>
                <a:spcBef>
                  <a:spcPct val="0"/>
                </a:spcBef>
              </a:pPr>
              <a:r>
                <a:rPr lang="en-US" sz="2045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Anahata manifests in the </a:t>
              </a:r>
              <a:r>
                <a:rPr lang="en-US" b="true" sz="2045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heart, lungs,</a:t>
              </a:r>
              <a:r>
                <a:rPr lang="en-US" sz="2045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and arms, representing air's essence—movement and breath. Its color is a soothing green.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-19050"/>
              <a:ext cx="13017500" cy="29620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746"/>
                </a:lnSpc>
              </a:pPr>
              <a:r>
                <a:rPr lang="en-US" b="true" sz="7203">
                  <a:solidFill>
                    <a:srgbClr val="8D32AC"/>
                  </a:solidFill>
                  <a:latin typeface="Nanum Gothic Ultra-Bold"/>
                  <a:ea typeface="Nanum Gothic Ultra-Bold"/>
                  <a:cs typeface="Nanum Gothic Ultra-Bold"/>
                  <a:sym typeface="Nanum Gothic Ultra-Bold"/>
                </a:rPr>
                <a:t>The Body and Element of Anahata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105025" y="1562100"/>
            <a:ext cx="6886575" cy="3746845"/>
            <a:chOff x="0" y="0"/>
            <a:chExt cx="9182100" cy="4995794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-142875"/>
              <a:ext cx="9182100" cy="61116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260"/>
                </a:lnSpc>
                <a:spcBef>
                  <a:spcPct val="0"/>
                </a:spcBef>
              </a:pPr>
              <a:r>
                <a:rPr lang="en-US" sz="2354">
                  <a:solidFill>
                    <a:srgbClr val="8D32AC"/>
                  </a:solidFill>
                  <a:latin typeface="Nanum Myeongjo"/>
                  <a:ea typeface="Nanum Myeongjo"/>
                  <a:cs typeface="Nanum Myeongjo"/>
                  <a:sym typeface="Nanum Myeongjo"/>
                </a:rPr>
                <a:t>Core Issues: Love and Compassion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1183936"/>
              <a:ext cx="9182100" cy="38118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513"/>
                </a:lnSpc>
              </a:pPr>
              <a:r>
                <a:rPr lang="en-US" sz="2337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The heart chakra is </a:t>
              </a:r>
              <a:r>
                <a:rPr lang="en-US" b="true" sz="2337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central to our emotional experience</a:t>
              </a:r>
              <a:r>
                <a:rPr lang="en-US" sz="2337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. It promotes:</a:t>
              </a:r>
            </a:p>
            <a:p>
              <a:pPr algn="l" marL="504728" indent="-252364" lvl="1">
                <a:lnSpc>
                  <a:spcPts val="2513"/>
                </a:lnSpc>
                <a:buFont typeface="Arial"/>
                <a:buChar char="•"/>
              </a:pPr>
              <a:r>
                <a:rPr lang="en-US" sz="2337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Love for oneself and others</a:t>
              </a:r>
            </a:p>
            <a:p>
              <a:pPr algn="l" marL="504728" indent="-252364" lvl="1">
                <a:lnSpc>
                  <a:spcPts val="2513"/>
                </a:lnSpc>
                <a:buFont typeface="Arial"/>
                <a:buChar char="•"/>
              </a:pPr>
              <a:r>
                <a:rPr lang="en-US" sz="2337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Compassion and empathy</a:t>
              </a:r>
            </a:p>
            <a:p>
              <a:pPr algn="l" marL="504728" indent="-252364" lvl="1">
                <a:lnSpc>
                  <a:spcPts val="2513"/>
                </a:lnSpc>
                <a:buFont typeface="Arial"/>
                <a:buChar char="•"/>
              </a:pPr>
              <a:r>
                <a:rPr lang="en-US" sz="2337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Openness in relationships</a:t>
              </a:r>
            </a:p>
            <a:p>
              <a:pPr algn="l" marL="504728" indent="-252364" lvl="1">
                <a:lnSpc>
                  <a:spcPts val="2513"/>
                </a:lnSpc>
                <a:buFont typeface="Arial"/>
                <a:buChar char="•"/>
              </a:pPr>
              <a:r>
                <a:rPr lang="en-US" sz="2337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Generosity of spirit</a:t>
              </a:r>
            </a:p>
            <a:p>
              <a:pPr algn="l" marL="504728" indent="-252364" lvl="1">
                <a:lnSpc>
                  <a:spcPts val="2513"/>
                </a:lnSpc>
                <a:buFont typeface="Arial"/>
                <a:buChar char="•"/>
              </a:pPr>
              <a:r>
                <a:rPr lang="en-US" sz="2337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Together, these qualities foster deeper connections and a sense of belonging within the community.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296400" y="1562100"/>
            <a:ext cx="6886575" cy="3746845"/>
            <a:chOff x="0" y="0"/>
            <a:chExt cx="9182100" cy="4995794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-142875"/>
              <a:ext cx="9182100" cy="61116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260"/>
                </a:lnSpc>
              </a:pPr>
              <a:r>
                <a:rPr lang="en-US" sz="2354">
                  <a:solidFill>
                    <a:srgbClr val="15803D"/>
                  </a:solidFill>
                  <a:latin typeface="Nanum Myeongjo"/>
                  <a:ea typeface="Nanum Myeongjo"/>
                  <a:cs typeface="Nanum Myeongjo"/>
                  <a:sym typeface="Nanum Myeongjo"/>
                </a:rPr>
                <a:t>Connection and Generosity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1183936"/>
              <a:ext cx="9182100" cy="38118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513"/>
                </a:lnSpc>
              </a:pPr>
              <a:r>
                <a:rPr lang="en-US" sz="2337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Anahata encourages a </a:t>
              </a:r>
              <a:r>
                <a:rPr lang="en-US" b="true" sz="2337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spirit of connection</a:t>
              </a:r>
              <a:r>
                <a:rPr lang="en-US" sz="2337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that uplifts:</a:t>
              </a:r>
            </a:p>
            <a:p>
              <a:pPr algn="l" marL="504728" indent="-252364" lvl="1">
                <a:lnSpc>
                  <a:spcPts val="2513"/>
                </a:lnSpc>
                <a:buFont typeface="Arial"/>
                <a:buChar char="•"/>
              </a:pPr>
              <a:r>
                <a:rPr lang="en-US" sz="2337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Connection with others</a:t>
              </a:r>
            </a:p>
            <a:p>
              <a:pPr algn="l" marL="504728" indent="-252364" lvl="1">
                <a:lnSpc>
                  <a:spcPts val="2513"/>
                </a:lnSpc>
                <a:buFont typeface="Arial"/>
                <a:buChar char="•"/>
              </a:pPr>
              <a:r>
                <a:rPr lang="en-US" sz="2337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Generosity in giving and receiving</a:t>
              </a:r>
            </a:p>
            <a:p>
              <a:pPr algn="l" marL="504728" indent="-252364" lvl="1">
                <a:lnSpc>
                  <a:spcPts val="2513"/>
                </a:lnSpc>
                <a:buFont typeface="Arial"/>
                <a:buChar char="•"/>
              </a:pPr>
              <a:r>
                <a:rPr lang="en-US" sz="2337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Openness to new relationships</a:t>
              </a:r>
            </a:p>
            <a:p>
              <a:pPr algn="l" marL="504728" indent="-252364" lvl="1">
                <a:lnSpc>
                  <a:spcPts val="2513"/>
                </a:lnSpc>
                <a:buFont typeface="Arial"/>
                <a:buChar char="•"/>
              </a:pPr>
              <a:r>
                <a:rPr lang="en-US" sz="2337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This chakra's energy transforms our interactions, creating a nurturing environment where love thrives and emotional ties strengthen.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105025" y="1562100"/>
            <a:ext cx="6886575" cy="3118195"/>
            <a:chOff x="0" y="0"/>
            <a:chExt cx="9182100" cy="4157594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-142875"/>
              <a:ext cx="9182100" cy="61116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260"/>
                </a:lnSpc>
                <a:spcBef>
                  <a:spcPct val="0"/>
                </a:spcBef>
              </a:pPr>
              <a:r>
                <a:rPr lang="en-US" sz="2354">
                  <a:solidFill>
                    <a:srgbClr val="8D32AC"/>
                  </a:solidFill>
                  <a:latin typeface="Nanum Myeongjo"/>
                  <a:ea typeface="Nanum Myeongjo"/>
                  <a:cs typeface="Nanum Myeongjo"/>
                  <a:sym typeface="Nanum Myeongjo"/>
                </a:rPr>
                <a:t>Core Issues: Forgiveness &amp; Grief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1183936"/>
              <a:ext cx="9182100" cy="29736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513"/>
                </a:lnSpc>
              </a:pPr>
              <a:r>
                <a:rPr lang="en-US" sz="2337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The heart chakra governs essential emotional themes, including:</a:t>
              </a:r>
            </a:p>
            <a:p>
              <a:pPr algn="l" marL="504728" indent="-252364" lvl="1">
                <a:lnSpc>
                  <a:spcPts val="2513"/>
                </a:lnSpc>
                <a:buFont typeface="Arial"/>
                <a:buChar char="•"/>
              </a:pPr>
              <a:r>
                <a:rPr lang="en-US" b="true" sz="2337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Forgiveness</a:t>
              </a:r>
              <a:r>
                <a:rPr lang="en-US" sz="2337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: Letting go of past hurts</a:t>
              </a:r>
            </a:p>
            <a:p>
              <a:pPr algn="l" marL="504728" indent="-252364" lvl="1">
                <a:lnSpc>
                  <a:spcPts val="2513"/>
                </a:lnSpc>
                <a:buFont typeface="Arial"/>
                <a:buChar char="•"/>
              </a:pPr>
              <a:r>
                <a:rPr lang="en-US" b="true" sz="2337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Grief</a:t>
              </a:r>
              <a:r>
                <a:rPr lang="en-US" sz="2337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: Acknowledging loss to heal</a:t>
              </a:r>
            </a:p>
            <a:p>
              <a:pPr algn="l" marL="504728" indent="-252364" lvl="1">
                <a:lnSpc>
                  <a:spcPts val="2513"/>
                </a:lnSpc>
                <a:buFont typeface="Arial"/>
                <a:buChar char="•"/>
              </a:pPr>
              <a:r>
                <a:rPr lang="en-US" b="true" sz="2337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Belonging</a:t>
              </a:r>
              <a:r>
                <a:rPr lang="en-US" sz="2337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: The right to love and be loved</a:t>
              </a:r>
            </a:p>
            <a:p>
              <a:pPr algn="l" marL="504728" indent="-252364" lvl="1">
                <a:lnSpc>
                  <a:spcPts val="2513"/>
                </a:lnSpc>
                <a:buFont typeface="Arial"/>
                <a:buChar char="•"/>
              </a:pPr>
              <a:r>
                <a:rPr lang="en-US" sz="2337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These themes reflect our capacity to connect deeply with ourselves and others.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296400" y="1562100"/>
            <a:ext cx="6886575" cy="3432520"/>
            <a:chOff x="0" y="0"/>
            <a:chExt cx="9182100" cy="4576694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-142875"/>
              <a:ext cx="9182100" cy="61116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260"/>
                </a:lnSpc>
              </a:pPr>
              <a:r>
                <a:rPr lang="en-US" sz="2354">
                  <a:solidFill>
                    <a:srgbClr val="15803D"/>
                  </a:solidFill>
                  <a:latin typeface="Nanum Myeongjo"/>
                  <a:ea typeface="Nanum Myeongjo"/>
                  <a:cs typeface="Nanum Myeongjo"/>
                  <a:sym typeface="Nanum Myeongjo"/>
                </a:rPr>
                <a:t>Embracing Emotional Balance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1183936"/>
              <a:ext cx="9182100" cy="33927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513"/>
                </a:lnSpc>
              </a:pPr>
              <a:r>
                <a:rPr lang="en-US" sz="2337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A balanced Anahata allows for:</a:t>
              </a:r>
            </a:p>
            <a:p>
              <a:pPr algn="l" marL="504728" indent="-252364" lvl="1">
                <a:lnSpc>
                  <a:spcPts val="2513"/>
                </a:lnSpc>
                <a:buFont typeface="Arial"/>
                <a:buChar char="•"/>
              </a:pPr>
              <a:r>
                <a:rPr lang="en-US" b="true" sz="2337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Healing relationships</a:t>
              </a:r>
              <a:r>
                <a:rPr lang="en-US" sz="2337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through forgiveness</a:t>
              </a:r>
            </a:p>
            <a:p>
              <a:pPr algn="l" marL="504728" indent="-252364" lvl="1">
                <a:lnSpc>
                  <a:spcPts val="2513"/>
                </a:lnSpc>
                <a:buFont typeface="Arial"/>
                <a:buChar char="•"/>
              </a:pPr>
              <a:r>
                <a:rPr lang="en-US" b="true" sz="2337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Processing grief</a:t>
              </a:r>
              <a:r>
                <a:rPr lang="en-US" sz="2337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constructively</a:t>
              </a:r>
            </a:p>
            <a:p>
              <a:pPr algn="l" marL="504728" indent="-252364" lvl="1">
                <a:lnSpc>
                  <a:spcPts val="2513"/>
                </a:lnSpc>
                <a:buFont typeface="Arial"/>
                <a:buChar char="•"/>
              </a:pPr>
              <a:r>
                <a:rPr lang="en-US" b="true" sz="2337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Fostering a sense of belonging</a:t>
              </a:r>
              <a:r>
                <a:rPr lang="en-US" sz="2337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in communities</a:t>
              </a:r>
            </a:p>
            <a:p>
              <a:pPr algn="l" marL="504728" indent="-252364" lvl="1">
                <a:lnSpc>
                  <a:spcPts val="2513"/>
                </a:lnSpc>
                <a:buFont typeface="Arial"/>
                <a:buChar char="•"/>
              </a:pPr>
              <a:r>
                <a:rPr lang="en-US" sz="2337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Nurturing these aspects leads to profound emotional well-being and connection with our shared humanity.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66750" y="1562100"/>
            <a:ext cx="8324850" cy="6076249"/>
            <a:chOff x="0" y="0"/>
            <a:chExt cx="11099800" cy="8101665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-19050"/>
              <a:ext cx="11099800" cy="44214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746"/>
                </a:lnSpc>
                <a:spcBef>
                  <a:spcPct val="0"/>
                </a:spcBef>
              </a:pPr>
              <a:r>
                <a:rPr lang="en-US" b="true" sz="7203">
                  <a:solidFill>
                    <a:srgbClr val="8D32AC"/>
                  </a:solidFill>
                  <a:latin typeface="Nanum Gothic Ultra-Bold"/>
                  <a:ea typeface="Nanum Gothic Ultra-Bold"/>
                  <a:cs typeface="Nanum Gothic Ultra-Bold"/>
                  <a:sym typeface="Nanum Gothic Ultra-Bold"/>
                </a:rPr>
                <a:t>Signs of Imbalanced Anahata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5021465"/>
              <a:ext cx="11099800" cy="61116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260"/>
                </a:lnSpc>
                <a:spcBef>
                  <a:spcPct val="0"/>
                </a:spcBef>
              </a:pPr>
              <a:r>
                <a:rPr lang="en-US" sz="2354">
                  <a:solidFill>
                    <a:srgbClr val="15803D"/>
                  </a:solidFill>
                  <a:latin typeface="Nanum Myeongjo"/>
                  <a:ea typeface="Nanum Myeongjo"/>
                  <a:cs typeface="Nanum Myeongjo"/>
                  <a:sym typeface="Nanum Myeongjo"/>
                </a:rPr>
                <a:t>Understanding the heart chakra's challenges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6235917"/>
              <a:ext cx="11099800" cy="18657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441639" indent="-220820" lvl="1">
                <a:lnSpc>
                  <a:spcPts val="2198"/>
                </a:lnSpc>
                <a:buFont typeface="Arial"/>
                <a:buChar char="•"/>
              </a:pPr>
              <a:r>
                <a:rPr lang="en-US" sz="2045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Closed-off body posture indicates defensiveness</a:t>
              </a:r>
            </a:p>
            <a:p>
              <a:pPr algn="l" marL="441639" indent="-220820" lvl="1">
                <a:lnSpc>
                  <a:spcPts val="2198"/>
                </a:lnSpc>
                <a:buFont typeface="Arial"/>
                <a:buChar char="•"/>
              </a:pPr>
              <a:r>
                <a:rPr lang="en-US" sz="2045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Fear of intimacy leads to trust issues</a:t>
              </a:r>
            </a:p>
            <a:p>
              <a:pPr algn="l" marL="441639" indent="-220820" lvl="1">
                <a:lnSpc>
                  <a:spcPts val="2198"/>
                </a:lnSpc>
                <a:buFont typeface="Arial"/>
                <a:buChar char="•"/>
              </a:pPr>
              <a:r>
                <a:rPr lang="en-US" sz="2045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Isolation or codependency affects relationships</a:t>
              </a:r>
            </a:p>
            <a:p>
              <a:pPr algn="l" marL="441639" indent="-220820" lvl="1">
                <a:lnSpc>
                  <a:spcPts val="2198"/>
                </a:lnSpc>
                <a:buFont typeface="Arial"/>
                <a:buChar char="•"/>
              </a:pPr>
              <a:r>
                <a:rPr lang="en-US" sz="2045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Grief manifests as tightness in the chest</a:t>
              </a:r>
            </a:p>
            <a:p>
              <a:pPr algn="l" marL="441639" indent="-220820" lvl="1">
                <a:lnSpc>
                  <a:spcPts val="2198"/>
                </a:lnSpc>
                <a:buFont typeface="Arial"/>
                <a:buChar char="•"/>
              </a:pPr>
              <a:r>
                <a:rPr lang="en-US" sz="2045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Emotional disconnection from self and others</a:t>
              </a: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150568" y="7200900"/>
            <a:ext cx="6274865" cy="4114800"/>
          </a:xfrm>
          <a:custGeom>
            <a:avLst/>
            <a:gdLst/>
            <a:ahLst/>
            <a:cxnLst/>
            <a:rect r="r" b="b" t="t" l="l"/>
            <a:pathLst>
              <a:path h="4114800" w="6274865">
                <a:moveTo>
                  <a:pt x="0" y="0"/>
                </a:moveTo>
                <a:lnTo>
                  <a:pt x="6274864" y="0"/>
                </a:lnTo>
                <a:lnTo>
                  <a:pt x="627486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419850" y="666750"/>
            <a:ext cx="5448300" cy="8953500"/>
            <a:chOff x="0" y="0"/>
            <a:chExt cx="639995" cy="105174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9995" cy="1051741"/>
            </a:xfrm>
            <a:custGeom>
              <a:avLst/>
              <a:gdLst/>
              <a:ahLst/>
              <a:cxnLst/>
              <a:rect r="r" b="b" t="t" l="l"/>
              <a:pathLst>
                <a:path h="1051741" w="639995">
                  <a:moveTo>
                    <a:pt x="0" y="0"/>
                  </a:moveTo>
                  <a:lnTo>
                    <a:pt x="639995" y="0"/>
                  </a:lnTo>
                  <a:lnTo>
                    <a:pt x="639995" y="1051741"/>
                  </a:lnTo>
                  <a:lnTo>
                    <a:pt x="0" y="1051741"/>
                  </a:lnTo>
                  <a:close/>
                </a:path>
              </a:pathLst>
            </a:custGeom>
            <a:blipFill>
              <a:blip r:embed="rId2"/>
              <a:stretch>
                <a:fillRect l="-50166" t="0" r="-50166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2172950" y="666750"/>
            <a:ext cx="5448300" cy="8953500"/>
            <a:chOff x="0" y="0"/>
            <a:chExt cx="639995" cy="105174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9995" cy="1051741"/>
            </a:xfrm>
            <a:custGeom>
              <a:avLst/>
              <a:gdLst/>
              <a:ahLst/>
              <a:cxnLst/>
              <a:rect r="r" b="b" t="t" l="l"/>
              <a:pathLst>
                <a:path h="1051741" w="639995">
                  <a:moveTo>
                    <a:pt x="0" y="0"/>
                  </a:moveTo>
                  <a:lnTo>
                    <a:pt x="639995" y="0"/>
                  </a:lnTo>
                  <a:lnTo>
                    <a:pt x="639995" y="1051741"/>
                  </a:lnTo>
                  <a:lnTo>
                    <a:pt x="0" y="1051741"/>
                  </a:lnTo>
                  <a:close/>
                </a:path>
              </a:pathLst>
            </a:custGeom>
            <a:blipFill>
              <a:blip r:embed="rId3"/>
              <a:stretch>
                <a:fillRect l="-14193" t="0" r="-14193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666750" y="1562100"/>
            <a:ext cx="5448300" cy="2640950"/>
            <a:chOff x="0" y="0"/>
            <a:chExt cx="7264400" cy="3521267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-19050"/>
              <a:ext cx="7264400" cy="29620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746"/>
                </a:lnSpc>
              </a:pPr>
              <a:r>
                <a:rPr lang="en-US" b="true" sz="7203">
                  <a:solidFill>
                    <a:srgbClr val="8D32AC"/>
                  </a:solidFill>
                  <a:latin typeface="Nanum Gothic Ultra-Bold"/>
                  <a:ea typeface="Nanum Gothic Ultra-Bold"/>
                  <a:cs typeface="Nanum Gothic Ultra-Bold"/>
                  <a:sym typeface="Nanum Gothic Ultra-Bold"/>
                </a:rPr>
                <a:t>Mantra &amp; Geometry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3085239"/>
              <a:ext cx="7264400" cy="4360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472"/>
                </a:lnSpc>
                <a:spcBef>
                  <a:spcPct val="0"/>
                </a:spcBef>
              </a:pPr>
              <a:r>
                <a:rPr lang="en-US" sz="2299">
                  <a:solidFill>
                    <a:srgbClr val="15803D"/>
                  </a:solidFill>
                  <a:latin typeface="Raleway"/>
                  <a:ea typeface="Raleway"/>
                  <a:cs typeface="Raleway"/>
                  <a:sym typeface="Raleway"/>
                </a:rPr>
                <a:t>Sonic Architecture of Anahata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087176">
            <a:off x="3189187" y="-10712043"/>
            <a:ext cx="14136818" cy="12003443"/>
          </a:xfrm>
          <a:custGeom>
            <a:avLst/>
            <a:gdLst/>
            <a:ahLst/>
            <a:cxnLst/>
            <a:rect r="r" b="b" t="t" l="l"/>
            <a:pathLst>
              <a:path h="12003443" w="14136818">
                <a:moveTo>
                  <a:pt x="0" y="0"/>
                </a:moveTo>
                <a:lnTo>
                  <a:pt x="14136818" y="0"/>
                </a:lnTo>
                <a:lnTo>
                  <a:pt x="14136818" y="12003443"/>
                </a:lnTo>
                <a:lnTo>
                  <a:pt x="0" y="120034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105025" y="1543050"/>
            <a:ext cx="14077950" cy="1116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746"/>
              </a:lnSpc>
            </a:pPr>
            <a:r>
              <a:rPr lang="en-US" b="true" sz="7203">
                <a:solidFill>
                  <a:srgbClr val="8D32AC"/>
                </a:solidFill>
                <a:latin typeface="Nanum Gothic Ultra-Bold"/>
                <a:ea typeface="Nanum Gothic Ultra-Bold"/>
                <a:cs typeface="Nanum Gothic Ultra-Bold"/>
                <a:sym typeface="Nanum Gothic Ultra-Bold"/>
              </a:rPr>
              <a:t>Yoga Practices for Anahata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666750" y="5143500"/>
            <a:ext cx="5448300" cy="2028860"/>
            <a:chOff x="0" y="0"/>
            <a:chExt cx="7264400" cy="2705147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-209550"/>
              <a:ext cx="7264400" cy="6846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970"/>
                </a:lnSpc>
                <a:spcBef>
                  <a:spcPct val="0"/>
                </a:spcBef>
              </a:pPr>
              <a:r>
                <a:rPr lang="en-US" sz="2354">
                  <a:solidFill>
                    <a:srgbClr val="15803D"/>
                  </a:solidFill>
                  <a:latin typeface="Nanum Myeongjo"/>
                  <a:ea typeface="Nanum Myeongjo"/>
                  <a:cs typeface="Nanum Myeongjo"/>
                  <a:sym typeface="Nanum Myeongjo"/>
                </a:rPr>
                <a:t>Backbends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210410"/>
              <a:ext cx="7264400" cy="14947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2198"/>
                </a:lnSpc>
                <a:spcBef>
                  <a:spcPct val="0"/>
                </a:spcBef>
              </a:pPr>
              <a:r>
                <a:rPr lang="en-US" sz="2045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Backbends like </a:t>
              </a:r>
              <a:r>
                <a:rPr lang="en-US" b="true" sz="2045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Ustrasana</a:t>
              </a:r>
              <a:r>
                <a:rPr lang="en-US" sz="2045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and </a:t>
              </a:r>
              <a:r>
                <a:rPr lang="en-US" b="true" sz="2045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Bhujangasana</a:t>
              </a:r>
              <a:r>
                <a:rPr lang="en-US" sz="2045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open the chest, creating space for </a:t>
              </a:r>
              <a:r>
                <a:rPr lang="en-US" b="true" sz="2045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breath</a:t>
              </a:r>
              <a:r>
                <a:rPr lang="en-US" sz="2045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and energy flow, empowering love and compassion.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6419850" y="5143500"/>
            <a:ext cx="5448300" cy="2028860"/>
            <a:chOff x="0" y="0"/>
            <a:chExt cx="7264400" cy="2705147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-209550"/>
              <a:ext cx="7264400" cy="6846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970"/>
                </a:lnSpc>
                <a:spcBef>
                  <a:spcPct val="0"/>
                </a:spcBef>
              </a:pPr>
              <a:r>
                <a:rPr lang="en-US" sz="2354">
                  <a:solidFill>
                    <a:srgbClr val="15803D"/>
                  </a:solidFill>
                  <a:latin typeface="Nanum Myeongjo"/>
                  <a:ea typeface="Nanum Myeongjo"/>
                  <a:cs typeface="Nanum Myeongjo"/>
                  <a:sym typeface="Nanum Myeongjo"/>
                </a:rPr>
                <a:t>Pranayama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1210410"/>
              <a:ext cx="7264400" cy="14947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2198"/>
                </a:lnSpc>
                <a:spcBef>
                  <a:spcPct val="0"/>
                </a:spcBef>
              </a:pPr>
              <a:r>
                <a:rPr lang="en-US" sz="2045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Extended exhalation in </a:t>
              </a:r>
              <a:r>
                <a:rPr lang="en-US" b="true" sz="2045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pranayama</a:t>
              </a:r>
              <a:r>
                <a:rPr lang="en-US" sz="2045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calms the nervous system, promoting emotional balance and connection to the heart chakra's energy.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2172950" y="5143500"/>
            <a:ext cx="5448300" cy="2028860"/>
            <a:chOff x="0" y="0"/>
            <a:chExt cx="7264400" cy="2705147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-209550"/>
              <a:ext cx="7264400" cy="6846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970"/>
                </a:lnSpc>
                <a:spcBef>
                  <a:spcPct val="0"/>
                </a:spcBef>
              </a:pPr>
              <a:r>
                <a:rPr lang="en-US" sz="2354">
                  <a:solidFill>
                    <a:srgbClr val="15803D"/>
                  </a:solidFill>
                  <a:latin typeface="Nanum Myeongjo"/>
                  <a:ea typeface="Nanum Myeongjo"/>
                  <a:cs typeface="Nanum Myeongjo"/>
                  <a:sym typeface="Nanum Myeongjo"/>
                </a:rPr>
                <a:t>Loving-Kindness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1210410"/>
              <a:ext cx="7264400" cy="14947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2198"/>
                </a:lnSpc>
                <a:spcBef>
                  <a:spcPct val="0"/>
                </a:spcBef>
              </a:pPr>
              <a:r>
                <a:rPr lang="en-US" b="true" sz="2045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Loving-kindness meditation</a:t>
              </a:r>
              <a:r>
                <a:rPr lang="en-US" sz="2045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fosters self-love and compassion, reinforcing connections with oneself and others, crucial for a balanced heart chakra.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926989">
            <a:off x="-12431368" y="-8975965"/>
            <a:ext cx="27274407" cy="25058977"/>
          </a:xfrm>
          <a:custGeom>
            <a:avLst/>
            <a:gdLst/>
            <a:ahLst/>
            <a:cxnLst/>
            <a:rect r="r" b="b" t="t" l="l"/>
            <a:pathLst>
              <a:path h="25058977" w="27274407">
                <a:moveTo>
                  <a:pt x="0" y="0"/>
                </a:moveTo>
                <a:lnTo>
                  <a:pt x="27274407" y="0"/>
                </a:lnTo>
                <a:lnTo>
                  <a:pt x="27274407" y="25058977"/>
                </a:lnTo>
                <a:lnTo>
                  <a:pt x="0" y="250589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5111384">
            <a:off x="13680135" y="1098024"/>
            <a:ext cx="12122938" cy="11672351"/>
          </a:xfrm>
          <a:custGeom>
            <a:avLst/>
            <a:gdLst/>
            <a:ahLst/>
            <a:cxnLst/>
            <a:rect r="r" b="b" t="t" l="l"/>
            <a:pathLst>
              <a:path h="11672351" w="12122938">
                <a:moveTo>
                  <a:pt x="0" y="0"/>
                </a:moveTo>
                <a:lnTo>
                  <a:pt x="12122939" y="0"/>
                </a:lnTo>
                <a:lnTo>
                  <a:pt x="12122939" y="11672352"/>
                </a:lnTo>
                <a:lnTo>
                  <a:pt x="0" y="116723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66750" y="1543050"/>
            <a:ext cx="11201400" cy="22159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746"/>
              </a:lnSpc>
            </a:pPr>
            <a:r>
              <a:rPr lang="en-US" b="true" sz="7203">
                <a:solidFill>
                  <a:srgbClr val="8D32AC"/>
                </a:solidFill>
                <a:latin typeface="Nanum Gothic Ultra-Bold"/>
                <a:ea typeface="Nanum Gothic Ultra-Bold"/>
                <a:cs typeface="Nanum Gothic Ultra-Bold"/>
                <a:sym typeface="Nanum Gothic Ultra-Bold"/>
              </a:rPr>
              <a:t>Continue Your Journey with Us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666750" y="5143500"/>
            <a:ext cx="8324850" cy="3417274"/>
            <a:chOff x="0" y="0"/>
            <a:chExt cx="11099800" cy="4556366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-247650"/>
              <a:ext cx="11099800" cy="72609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5325"/>
                </a:lnSpc>
                <a:spcBef>
                  <a:spcPct val="0"/>
                </a:spcBef>
              </a:pPr>
              <a:r>
                <a:rPr lang="en-US" sz="2354" u="none">
                  <a:solidFill>
                    <a:srgbClr val="15803D"/>
                  </a:solidFill>
                  <a:latin typeface="Nanum Myeongjo"/>
                  <a:ea typeface="Nanum Myeongjo"/>
                  <a:cs typeface="Nanum Myeongjo"/>
                  <a:sym typeface="Nanum Myeongjo"/>
                </a:rPr>
                <a:t>Email Address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548378"/>
              <a:ext cx="11099800" cy="4692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14"/>
                </a:lnSpc>
                <a:spcBef>
                  <a:spcPct val="0"/>
                </a:spcBef>
              </a:pPr>
              <a:r>
                <a:rPr lang="en-US" sz="2081" strike="noStrike" u="none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michael@ashtanga.tech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1521717"/>
              <a:ext cx="11099800" cy="72609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5325"/>
                </a:lnSpc>
                <a:spcBef>
                  <a:spcPct val="0"/>
                </a:spcBef>
              </a:pPr>
              <a:r>
                <a:rPr lang="en-US" sz="2354">
                  <a:solidFill>
                    <a:srgbClr val="15803D"/>
                  </a:solidFill>
                  <a:latin typeface="Nanum Myeongjo"/>
                  <a:ea typeface="Nanum Myeongjo"/>
                  <a:cs typeface="Nanum Myeongjo"/>
                  <a:sym typeface="Nanum Myeongjo"/>
                </a:rPr>
                <a:t>Social Media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2317745"/>
              <a:ext cx="11099800" cy="4692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14"/>
                </a:lnSpc>
                <a:spcBef>
                  <a:spcPct val="0"/>
                </a:spcBef>
              </a:pPr>
              <a:r>
                <a:rPr lang="en-US" sz="2081" strike="noStrike" u="none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@ashtanga.tech  ·  @mjh.yoga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3291084"/>
              <a:ext cx="11099800" cy="72609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5325"/>
                </a:lnSpc>
                <a:spcBef>
                  <a:spcPct val="0"/>
                </a:spcBef>
              </a:pPr>
              <a:r>
                <a:rPr lang="en-US" sz="2354" strike="noStrike" u="none">
                  <a:solidFill>
                    <a:srgbClr val="15803D"/>
                  </a:solidFill>
                  <a:latin typeface="Nanum Myeongjo"/>
                  <a:ea typeface="Nanum Myeongjo"/>
                  <a:cs typeface="Nanum Myeongjo"/>
                  <a:sym typeface="Nanum Myeongjo"/>
                </a:rPr>
                <a:t>YouTube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4087112"/>
              <a:ext cx="11099800" cy="4692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14"/>
                </a:lnSpc>
                <a:spcBef>
                  <a:spcPct val="0"/>
                </a:spcBef>
              </a:pPr>
              <a:r>
                <a:rPr lang="en-US" sz="2081" strike="noStrike" u="none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@mjhyoga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description>Presentation - Anahata: The Heart Chakra</dc:description>
  <dc:identifier>DAHH3_2JCjQ</dc:identifier>
  <dcterms:modified xsi:type="dcterms:W3CDTF">2011-08-01T06:04:30Z</dcterms:modified>
  <cp:revision>1</cp:revision>
  <dc:title>Presentation - Anahata: The Heart Chakra</dc:title>
</cp:coreProperties>
</file>